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3" r:id="rId2"/>
  </p:sldMasterIdLst>
  <p:notesMasterIdLst>
    <p:notesMasterId r:id="rId13"/>
  </p:notesMasterIdLst>
  <p:sldIdLst>
    <p:sldId id="256" r:id="rId3"/>
    <p:sldId id="352" r:id="rId4"/>
    <p:sldId id="355" r:id="rId5"/>
    <p:sldId id="347" r:id="rId6"/>
    <p:sldId id="356" r:id="rId7"/>
    <p:sldId id="358" r:id="rId8"/>
    <p:sldId id="359" r:id="rId9"/>
    <p:sldId id="357" r:id="rId10"/>
    <p:sldId id="360" r:id="rId11"/>
    <p:sldId id="350" r:id="rId12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B7C7B"/>
    <a:srgbClr val="688E8E"/>
    <a:srgbClr val="FFFA2A"/>
    <a:srgbClr val="FEDA02"/>
    <a:srgbClr val="83AFAE"/>
    <a:srgbClr val="192C4F"/>
    <a:srgbClr val="FFE521"/>
    <a:srgbClr val="FFC500"/>
    <a:srgbClr val="AE3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>
        <p:scale>
          <a:sx n="80" d="100"/>
          <a:sy n="80" d="100"/>
        </p:scale>
        <p:origin x="-1080" y="-282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A379-4E19-4AD8-8AD2-B9E8BB86A3D7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C953-83C1-49FB-A06A-E84F54411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7C953-83C1-49FB-A06A-E84F544117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7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7C953-83C1-49FB-A06A-E84F544117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7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2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3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2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5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8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9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4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2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2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9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0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23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1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03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3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9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6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0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3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2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D6F6F"/>
            </a:gs>
            <a:gs pos="48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rgbClr val="678E8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5811-3E9A-4793-8E57-58B9335A9DF2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4A0B-8025-494B-94ED-5D44CFBA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5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D6F6F"/>
            </a:gs>
            <a:gs pos="48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rgbClr val="678E8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2CB2-D596-4853-A228-8E41C895E6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20AF9-ED3C-4D71-8EBD-D1DEB7B80C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8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71" y="430055"/>
            <a:ext cx="5186383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Профилактика деструктивного поведения подростков</a:t>
            </a:r>
            <a:endParaRPr lang="ru-RU" sz="4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FFF3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1086" y="3954347"/>
            <a:ext cx="3597068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F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педагог, методист</a:t>
            </a:r>
          </a:p>
          <a:p>
            <a:pPr algn="r"/>
            <a:r>
              <a:rPr lang="ru-RU" sz="1600" b="1" dirty="0" smtClean="0">
                <a:solidFill>
                  <a:srgbClr val="FFF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ГБУ ЦППМСП Колпинского района</a:t>
            </a:r>
          </a:p>
          <a:p>
            <a:pPr algn="r"/>
            <a:r>
              <a:rPr lang="ru-RU" sz="1600" b="1" dirty="0" smtClean="0">
                <a:solidFill>
                  <a:srgbClr val="FFF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r"/>
            <a:r>
              <a:rPr lang="ru-RU" sz="1600" b="1" dirty="0" smtClean="0">
                <a:solidFill>
                  <a:srgbClr val="FFF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Трабер Марина Валерьевна</a:t>
            </a:r>
            <a:endParaRPr lang="ru-RU" sz="1600" b="1" dirty="0">
              <a:solidFill>
                <a:srgbClr val="FFF3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rcRect t="82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33928" y="675226"/>
            <a:ext cx="72172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у Вас возникли какие-либо вопросы,</a:t>
            </a:r>
          </a:p>
          <a:p>
            <a:pPr lvl="0" algn="ctr"/>
            <a:r>
              <a:rPr lang="ru-RU" sz="2800" b="1" dirty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Вам всегда помогут специалисты</a:t>
            </a:r>
          </a:p>
          <a:p>
            <a:pPr lvl="0" algn="ctr"/>
            <a:r>
              <a:rPr lang="ru-RU" sz="2800" b="1" dirty="0" smtClean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ГБУ центра психолого-педагогической, медицинской и социальной помощи </a:t>
            </a:r>
            <a:r>
              <a:rPr lang="ru-RU" sz="2800" b="1" dirty="0" err="1" smtClean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2800" b="1" dirty="0" smtClean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Санкт-Петербурга.</a:t>
            </a:r>
            <a:endParaRPr lang="ru-RU" sz="2800" b="1" dirty="0">
              <a:solidFill>
                <a:srgbClr val="FEDA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Записаться на консультацию Вы можете</a:t>
            </a:r>
          </a:p>
          <a:p>
            <a:pPr lvl="0" algn="ctr"/>
            <a:r>
              <a:rPr lang="ru-RU" sz="2800" b="1" dirty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телефону: 469-34-20,</a:t>
            </a:r>
          </a:p>
          <a:p>
            <a:pPr lvl="0" algn="ctr"/>
            <a:r>
              <a:rPr lang="ru-RU" sz="2800" b="1" dirty="0" smtClean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ежедневно (кроме субботы и воскресенья), с </a:t>
            </a:r>
            <a:r>
              <a:rPr lang="ru-RU" sz="2800" b="1" dirty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9:00 до </a:t>
            </a:r>
            <a:r>
              <a:rPr lang="ru-RU" sz="2800" b="1" dirty="0" smtClean="0">
                <a:solidFill>
                  <a:srgbClr val="FED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20:00</a:t>
            </a:r>
            <a:endParaRPr lang="ru-RU" sz="3600" b="1" dirty="0">
              <a:solidFill>
                <a:srgbClr val="FEDA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1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alentsy.ru/wp-content/uploads/2023/10/asotsialnoe-povedenie-podrostkov-1536x1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1" y="51048"/>
            <a:ext cx="8032830" cy="5092452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6857" y="3367417"/>
            <a:ext cx="5780314" cy="1569660"/>
          </a:xfrm>
          <a:prstGeom prst="rect">
            <a:avLst/>
          </a:prstGeom>
          <a:solidFill>
            <a:srgbClr val="FFC500"/>
          </a:solidFill>
          <a:ln>
            <a:solidFill>
              <a:srgbClr val="FFC500"/>
            </a:solidFill>
          </a:ln>
        </p:spPr>
        <p:txBody>
          <a:bodyPr wrap="square">
            <a:spAutoFit/>
          </a:bodyPr>
          <a:lstStyle/>
          <a:p>
            <a:pPr marL="285750" indent="-200025" algn="just">
              <a:buFont typeface="Wingdings" panose="05000000000000000000" pitchFamily="2" charset="2"/>
              <a:buChar char="Ø"/>
              <a:tabLst>
                <a:tab pos="2871788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Психика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подростков неустойчива, они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более подвержены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резкой смене настроения;</a:t>
            </a:r>
          </a:p>
          <a:p>
            <a:pPr marL="285750" indent="-200025" algn="just">
              <a:buFont typeface="Wingdings" panose="05000000000000000000" pitchFamily="2" charset="2"/>
              <a:buChar char="Ø"/>
              <a:tabLst>
                <a:tab pos="2871788" algn="l"/>
              </a:tabLs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 поисках себя они зачастую не осознают последствий;</a:t>
            </a:r>
          </a:p>
          <a:p>
            <a:pPr marL="285750" indent="-200025" algn="just">
              <a:buFont typeface="Wingdings" panose="05000000000000000000" pitchFamily="2" charset="2"/>
              <a:buChar char="Ø"/>
              <a:tabLst>
                <a:tab pos="2871788" algn="l"/>
              </a:tabLs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они более уязвимы перед неудачами;</a:t>
            </a:r>
          </a:p>
          <a:p>
            <a:pPr marL="285750" indent="-200025" algn="just">
              <a:buFont typeface="Wingdings" panose="05000000000000000000" pitchFamily="2" charset="2"/>
              <a:buChar char="Ø"/>
              <a:tabLst>
                <a:tab pos="2871788" algn="l"/>
              </a:tabLs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они живут одним днем, не задумываясь о будущем;</a:t>
            </a:r>
          </a:p>
          <a:p>
            <a:pPr marL="285750" indent="-200025" algn="just">
              <a:buFont typeface="Wingdings" panose="05000000000000000000" pitchFamily="2" charset="2"/>
              <a:buChar char="Ø"/>
              <a:tabLst>
                <a:tab pos="2871788" algn="l"/>
              </a:tabLs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они не осознают последствий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собственных поступков.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7483" y="51048"/>
            <a:ext cx="56496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F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нужно знать о подростках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F3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D6F6F"/>
            </a:gs>
            <a:gs pos="48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58000">
              <a:srgbClr val="678E8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6223" cy="51435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04828" y="3013709"/>
            <a:ext cx="6530304" cy="1938992"/>
          </a:xfrm>
          <a:prstGeom prst="rect">
            <a:avLst/>
          </a:prstGeom>
          <a:solidFill>
            <a:srgbClr val="FFC000">
              <a:alpha val="89000"/>
            </a:srgbClr>
          </a:solidFill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9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ДЕСТРУКТИВНОЕ ПОВЕДЕНИЕ </a:t>
            </a:r>
            <a:r>
              <a:rPr lang="ru-RU" sz="2000" b="1" dirty="0" smtClean="0">
                <a:solidFill>
                  <a:srgbClr val="192C4F"/>
                </a:solidFill>
                <a:latin typeface="Georgia" panose="02040502050405020303" pitchFamily="18" charset="0"/>
              </a:rPr>
              <a:t>– это осознанные действия </a:t>
            </a:r>
            <a:r>
              <a:rPr lang="ru-RU" sz="2000" b="1" dirty="0">
                <a:solidFill>
                  <a:srgbClr val="192C4F"/>
                </a:solidFill>
                <a:latin typeface="Georgia" panose="02040502050405020303" pitchFamily="18" charset="0"/>
              </a:rPr>
              <a:t>(словесные или практические), направленные на разрушение чего-либо: </a:t>
            </a:r>
            <a:r>
              <a:rPr lang="ru-RU" sz="2000" b="1" dirty="0" smtClean="0">
                <a:solidFill>
                  <a:srgbClr val="192C4F"/>
                </a:solidFill>
                <a:latin typeface="Georgia" panose="02040502050405020303" pitchFamily="18" charset="0"/>
              </a:rPr>
              <a:t>спокойствия, отношений, дружбы</a:t>
            </a:r>
            <a:r>
              <a:rPr lang="ru-RU" sz="2000" b="1" dirty="0">
                <a:solidFill>
                  <a:srgbClr val="192C4F"/>
                </a:solidFill>
                <a:latin typeface="Georgia" panose="02040502050405020303" pitchFamily="18" charset="0"/>
              </a:rPr>
              <a:t>, соглашения, настроения, успеха, здоровья, </a:t>
            </a:r>
            <a:r>
              <a:rPr lang="ru-RU" sz="2000" b="1" dirty="0" smtClean="0">
                <a:solidFill>
                  <a:srgbClr val="192C4F"/>
                </a:solidFill>
                <a:latin typeface="Georgia" panose="02040502050405020303" pitchFamily="18" charset="0"/>
              </a:rPr>
              <a:t>окружающих предметов и т.д.</a:t>
            </a:r>
            <a:endParaRPr lang="ru-RU" sz="2000" b="1" dirty="0">
              <a:solidFill>
                <a:srgbClr val="192C4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AutoShape 2" descr="https://origin-style.ru/800/600/https/www.wpdis.co/wp-content/uploads/2022/08/7_24_10_0-te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687220" cy="36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50401" y="314308"/>
            <a:ext cx="313821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это?</a:t>
            </a:r>
            <a:endParaRPr lang="ru-RU" sz="4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FFF3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851"/>
          <a:stretch/>
        </p:blipFill>
        <p:spPr>
          <a:xfrm flipH="1">
            <a:off x="0" y="0"/>
            <a:ext cx="8194876" cy="51435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83170" y="336433"/>
            <a:ext cx="325248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  <a:effectLst>
                  <a:glow rad="88900">
                    <a:schemeClr val="accent4">
                      <a:satMod val="175000"/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Почему</a:t>
            </a:r>
          </a:p>
          <a:p>
            <a:pPr algn="ctr"/>
            <a:r>
              <a:rPr lang="ru-RU" sz="3500" b="1" dirty="0" smtClean="0">
                <a:solidFill>
                  <a:srgbClr val="002060"/>
                </a:solidFill>
                <a:effectLst>
                  <a:glow rad="88900">
                    <a:schemeClr val="accent4">
                      <a:satMod val="175000"/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они так </a:t>
            </a:r>
            <a:r>
              <a:rPr lang="ru-RU" sz="3500" b="1" dirty="0">
                <a:solidFill>
                  <a:srgbClr val="002060"/>
                </a:solidFill>
                <a:effectLst>
                  <a:glow rad="88900">
                    <a:schemeClr val="accent4">
                      <a:satMod val="175000"/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поступают?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2178" y="3168104"/>
            <a:ext cx="6273478" cy="1815882"/>
          </a:xfrm>
          <a:prstGeom prst="rect">
            <a:avLst/>
          </a:prstGeom>
          <a:solidFill>
            <a:srgbClr val="5B7C7B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Конфликты в семье, недостаток внимания со стороны родителей;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неудачи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школе (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равнодушие, травля, отчуждение, предвзятость или грубость учителя);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жизненные ситуации (потеря любимого человека, родственника, животного, расставание с кем-то);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употребление психоактивных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веществ, спиртных напитков;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состояние здоровья (инвалидность, травмы).</a:t>
            </a:r>
          </a:p>
        </p:txBody>
      </p:sp>
    </p:spTree>
    <p:extLst>
      <p:ext uri="{BB962C8B-B14F-4D97-AF65-F5344CB8AC3E}">
        <p14:creationId xmlns:p14="http://schemas.microsoft.com/office/powerpoint/2010/main" val="1088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57d46777e935b1004e10fae5adc33cb579a78c50-1087820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07" y="0"/>
            <a:ext cx="7592993" cy="5143500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2330" y="113485"/>
            <a:ext cx="5523430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Тревожные признаки в поведении подростка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060" y="1621292"/>
            <a:ext cx="3686608" cy="3323987"/>
          </a:xfrm>
          <a:prstGeom prst="rect">
            <a:avLst/>
          </a:prstGeom>
          <a:solidFill>
            <a:srgbClr val="FFC000"/>
          </a:solidFill>
          <a:ln>
            <a:solidFill>
              <a:srgbClr val="D2A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Внезапные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изменения в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поведении, конфликтное поведение;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интерес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к неприятным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зрелищам, частый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просмотр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фильмов-ужасов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со сценами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насилия и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суицида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демонстрация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деструктивного контента в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социальных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сетях;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в неформальных асоциальных группах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сверстников;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жестокое обращение с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животными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использование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в речи новых,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нехарактерных для подростка выражений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, слов, терминов, криминального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сленга</a:t>
            </a:r>
            <a:endParaRPr lang="ru-RU" sz="15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avatars.mds.yandex.net/i?id=cc04e0ea2f7634184e807ae3637eab46a8799bef-1087739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/>
          <a:stretch/>
        </p:blipFill>
        <p:spPr bwMode="auto">
          <a:xfrm>
            <a:off x="0" y="0"/>
            <a:ext cx="8310622" cy="5143500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2867" y="153032"/>
            <a:ext cx="5523430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Тревожные признаки в поведении подростка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5116" y="1772503"/>
            <a:ext cx="2835570" cy="3093154"/>
          </a:xfrm>
          <a:prstGeom prst="rect">
            <a:avLst/>
          </a:prstGeom>
          <a:solidFill>
            <a:srgbClr val="FFC000"/>
          </a:solidFill>
          <a:ln>
            <a:solidFill>
              <a:srgbClr val="D2A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Склонность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к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депрессиям и зацикленность на негативных эмоциях;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неспособность сопереживать, сочувствовать людям;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стремление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быть в центре внимания любой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ценой;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отчужденность в школьной среде, в семейных отношениях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, отсутствие друзей,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отсутствие общения</a:t>
            </a:r>
            <a:endParaRPr lang="ru-RU" sz="15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e18d013d814095e8ff731a8f5d2b1e8cfc0ca3db-426037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3772" cy="5143500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8378" y="113485"/>
            <a:ext cx="5523430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Тревожные признаки в поведении подростка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691" y="2571750"/>
            <a:ext cx="5040639" cy="2400657"/>
          </a:xfrm>
          <a:prstGeom prst="rect">
            <a:avLst/>
          </a:prstGeom>
          <a:solidFill>
            <a:srgbClr val="FFC000"/>
          </a:solidFill>
          <a:ln>
            <a:solidFill>
              <a:srgbClr val="D2A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Использование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деструктивной символики во внешнем виде,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одежды </a:t>
            </a:r>
            <a:r>
              <a:rPr lang="ru-RU" sz="1500" dirty="0">
                <a:solidFill>
                  <a:srgbClr val="002060"/>
                </a:solidFill>
                <a:latin typeface="Georgia" panose="02040502050405020303" pitchFamily="18" charset="0"/>
              </a:rPr>
              <a:t>с агрессивными надписями и </a:t>
            </a: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изображениями;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небрежность, неряшливость во внешнем виде;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появление синяков, ссадин, царапин, порезов на теле, появление которых подросток не может объяснить;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появление у подростка дорогих вещей, одежды, денег, источник происхождения которых он не может/не хочет назвать</a:t>
            </a:r>
            <a:endParaRPr lang="ru-RU" sz="15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4D6F6F"/>
            </a:gs>
            <a:gs pos="48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6000">
              <a:srgbClr val="678E8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7952"/>
          <a:stretch/>
        </p:blipFill>
        <p:spPr>
          <a:xfrm>
            <a:off x="-1" y="9917"/>
            <a:ext cx="9166577" cy="5133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37389" y="185287"/>
            <a:ext cx="311203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делать?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283" y="3366685"/>
            <a:ext cx="3128896" cy="1600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Постоянно беседуйте с ребенком, разъясняя,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что такое «хорошо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» и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что такое «плохо».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В конце концов у него сложится четкое мнение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об этих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понятиях и его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не заинтересуют призывы к насилию или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суициду.</a:t>
            </a:r>
            <a:endParaRPr lang="ru-RU" dirty="0">
              <a:solidFill>
                <a:srgbClr val="192C4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8824" y="3366685"/>
            <a:ext cx="2650601" cy="1600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Учите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ребенка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мыслить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критически, он должен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уметь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сам фильтровать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поступающую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информацию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,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анализировать ее и составлять свое собственное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мнение.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40070" y="3367459"/>
            <a:ext cx="2659028" cy="1600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Создайте здоровую среду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для общения: чаще проводите вместе свободное время, обедайте, отдыхайте. Будьте искренними, восполняйте возможный недостаток любви и внимания к ребенку.</a:t>
            </a:r>
            <a:endParaRPr lang="ru-RU" dirty="0">
              <a:solidFill>
                <a:srgbClr val="192C4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5205" y="217747"/>
            <a:ext cx="2793893" cy="246221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Попробуйте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поговорить с ребенком,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но ни в коем случае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не следите, не подслушивайте и не шпионьте за ним. Расскажите, как и для чего действуют эти группы (сообщества) в соц. сетях. Важно раскрыть информацию для ребенка, чтобы он сам постарался оценить опасность нахождения в этих группах.</a:t>
            </a:r>
            <a:endParaRPr lang="ru-RU" dirty="0">
              <a:solidFill>
                <a:srgbClr val="192C4F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1448" y="864078"/>
            <a:ext cx="2563917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Продумайте ребенку занятие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. Пусть у него будет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больше увлечений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,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меньше свободного времени, тогда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вряд ли его затянет виртуальная реальность и участие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в группах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деструктивного характера.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283" y="217747"/>
            <a:ext cx="2801355" cy="246221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Используйте, но осторожно метод твердого и однозначного запрета на участие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в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каких-либо группах, неформальных объединениях, сообществах и общение с подозрительными пользователями. Ребенок должен понять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, что это </a:t>
            </a:r>
            <a:r>
              <a:rPr lang="ru-RU" dirty="0" smtClean="0">
                <a:solidFill>
                  <a:srgbClr val="192C4F"/>
                </a:solidFill>
                <a:latin typeface="Georgia" panose="02040502050405020303" pitchFamily="18" charset="0"/>
              </a:rPr>
              <a:t>недопустимо, т.к. это </a:t>
            </a:r>
            <a:r>
              <a:rPr lang="ru-RU" dirty="0">
                <a:solidFill>
                  <a:srgbClr val="192C4F"/>
                </a:solidFill>
                <a:latin typeface="Georgia" panose="02040502050405020303" pitchFamily="18" charset="0"/>
              </a:rPr>
              <a:t>родительский запрет.</a:t>
            </a:r>
          </a:p>
        </p:txBody>
      </p:sp>
    </p:spTree>
    <p:extLst>
      <p:ext uri="{BB962C8B-B14F-4D97-AF65-F5344CB8AC3E}">
        <p14:creationId xmlns:p14="http://schemas.microsoft.com/office/powerpoint/2010/main" val="27718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club.by/wp-content/uploads/2019/03/Spring-Academy--e15523872205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" t="5659" r="1" b="9684"/>
          <a:stretch/>
        </p:blipFill>
        <p:spPr bwMode="auto">
          <a:xfrm>
            <a:off x="1" y="-28037"/>
            <a:ext cx="9144000" cy="51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1299177"/>
            <a:ext cx="9094428" cy="35271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общероссийский телефон доверия (круглосуточно, анонимно)</a:t>
            </a:r>
          </a:p>
          <a:p>
            <a:pPr lvl="0">
              <a:lnSpc>
                <a:spcPct val="114000"/>
              </a:lnSpc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8 (800) 200-01-22</a:t>
            </a:r>
          </a:p>
          <a:p>
            <a:pPr lvl="0">
              <a:lnSpc>
                <a:spcPct val="114000"/>
              </a:lnSpc>
            </a:pP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доверия для детей и подростков (круглосуточно, анонимно)</a:t>
            </a:r>
          </a:p>
          <a:p>
            <a:pPr lvl="0">
              <a:lnSpc>
                <a:spcPct val="114000"/>
              </a:lnSpc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576-10-10</a:t>
            </a:r>
          </a:p>
          <a:p>
            <a:pPr lvl="0">
              <a:lnSpc>
                <a:spcPct val="114000"/>
              </a:lnSpc>
            </a:pP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доверия «</a:t>
            </a:r>
            <a:r>
              <a:rPr lang="ru-RU" sz="2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Ювента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» (круглосуточно, анонимно) </a:t>
            </a:r>
          </a:p>
          <a:p>
            <a:pPr lvl="0">
              <a:lnSpc>
                <a:spcPct val="114000"/>
              </a:lnSpc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251-00-33</a:t>
            </a:r>
          </a:p>
          <a:p>
            <a:pPr lvl="0">
              <a:lnSpc>
                <a:spcPct val="114000"/>
              </a:lnSpc>
            </a:pP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обработки вызовов по телефонному номеру 004 </a:t>
            </a:r>
          </a:p>
          <a:p>
            <a:pPr lvl="0">
              <a:lnSpc>
                <a:spcPct val="114000"/>
              </a:lnSpc>
            </a:pP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экстренной помощи населению по телефонному номеру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112</a:t>
            </a:r>
          </a:p>
          <a:p>
            <a:pPr lvl="0" algn="ctr">
              <a:lnSpc>
                <a:spcPct val="114000"/>
              </a:lnSpc>
            </a:pP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всегда помогут специалисты</a:t>
            </a:r>
          </a:p>
          <a:p>
            <a:pPr lvl="0" algn="ctr"/>
            <a:endParaRPr lang="ru-RU" sz="1800" b="1" dirty="0">
              <a:solidFill>
                <a:srgbClr val="FEDA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571" y="87276"/>
            <a:ext cx="9044858" cy="12275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Службы бесплатной и анонимной психологической помощи для детей, подростков и их родителей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658</Words>
  <Application>Microsoft Office PowerPoint</Application>
  <PresentationFormat>Экран (16:9)</PresentationFormat>
  <Paragraphs>62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DellPC</dc:creator>
  <cp:lastModifiedBy>HP</cp:lastModifiedBy>
  <cp:revision>294</cp:revision>
  <dcterms:created xsi:type="dcterms:W3CDTF">2014-09-25T11:31:24Z</dcterms:created>
  <dcterms:modified xsi:type="dcterms:W3CDTF">2023-12-11T10:19:16Z</dcterms:modified>
</cp:coreProperties>
</file>